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38" r:id="rId3"/>
    <p:sldId id="339" r:id="rId4"/>
    <p:sldId id="340" r:id="rId5"/>
    <p:sldId id="341" r:id="rId6"/>
    <p:sldId id="257" r:id="rId7"/>
    <p:sldId id="342" r:id="rId8"/>
    <p:sldId id="258" r:id="rId9"/>
    <p:sldId id="261" r:id="rId10"/>
    <p:sldId id="263" r:id="rId11"/>
    <p:sldId id="264" r:id="rId12"/>
    <p:sldId id="268" r:id="rId13"/>
    <p:sldId id="269" r:id="rId14"/>
    <p:sldId id="265" r:id="rId15"/>
    <p:sldId id="262" r:id="rId16"/>
    <p:sldId id="270" r:id="rId17"/>
    <p:sldId id="271" r:id="rId18"/>
    <p:sldId id="272" r:id="rId19"/>
    <p:sldId id="273" r:id="rId20"/>
    <p:sldId id="274" r:id="rId21"/>
    <p:sldId id="276" r:id="rId22"/>
    <p:sldId id="275" r:id="rId23"/>
    <p:sldId id="277" r:id="rId24"/>
    <p:sldId id="278" r:id="rId25"/>
    <p:sldId id="279" r:id="rId26"/>
    <p:sldId id="343" r:id="rId27"/>
    <p:sldId id="344" r:id="rId28"/>
    <p:sldId id="346" r:id="rId29"/>
    <p:sldId id="347" r:id="rId30"/>
    <p:sldId id="33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0000"/>
    <a:srgbClr val="DCDA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8" autoAdjust="0"/>
    <p:restoredTop sz="94660"/>
  </p:normalViewPr>
  <p:slideViewPr>
    <p:cSldViewPr snapToGrid="0">
      <p:cViewPr varScale="1">
        <p:scale>
          <a:sx n="71" d="100"/>
          <a:sy n="71" d="100"/>
        </p:scale>
        <p:origin x="5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27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05-Dec-13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05-Dec-13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05-Dec-13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05-Dec-13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05-Dec-13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05-Dec-13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05-Dec-13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05-Dec-13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05-Dec-13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05-Dec-13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05-Dec-13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05-Dec-13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05-Dec-13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05-Dec-13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05-Dec-13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05-Dec-13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05-Dec-13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t="-32000" b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05-Dec-13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WPF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Programlama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C# </a:t>
            </a:r>
            <a:r>
              <a:rPr lang="en-US" sz="6000" dirty="0" err="1" smtClean="0"/>
              <a:t>ile</a:t>
            </a:r>
            <a:endParaRPr lang="tr-TR" sz="6000" dirty="0"/>
          </a:p>
        </p:txBody>
      </p:sp>
    </p:spTree>
    <p:extLst>
      <p:ext uri="{BB962C8B-B14F-4D97-AF65-F5344CB8AC3E}">
        <p14:creationId xmlns:p14="http://schemas.microsoft.com/office/powerpoint/2010/main" val="106421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WPF’ten</a:t>
            </a:r>
            <a:r>
              <a:rPr lang="en-US" dirty="0" smtClean="0"/>
              <a:t> </a:t>
            </a:r>
            <a:r>
              <a:rPr lang="en-US" dirty="0" err="1" smtClean="0"/>
              <a:t>önce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uygulamalarımız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sz="32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bitmap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tabanlı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görüntüleme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yaptığından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çözünürlükten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bağımsız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 (resolution independence)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yapıda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değildi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en-US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Örneğin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1280×800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çözünürlükte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21″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ekranda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düzgün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görüntülenirken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102″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ekranda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çalıştırıldığında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uygulamamız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pikselleşmeler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çıkartabiliyordu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851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WPF </a:t>
            </a:r>
            <a:r>
              <a:rPr lang="en-US" dirty="0" err="1" smtClean="0"/>
              <a:t>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GDI’da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CPU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kullanılmasının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yerine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WPF’de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modern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ekran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kartlarının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yongalarının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32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GPU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avantajlarından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yararlanarak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u="sng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çözünürlükten</a:t>
            </a:r>
            <a:r>
              <a:rPr lang="en-US" sz="32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u="sng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bağımsız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u="sng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vektör-temelli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görüntü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işleme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motoru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olan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Direct-X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kullanılarak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CPU’nun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görünüm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işlemleri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ile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gereksiz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yere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yorulması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engellendi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>
              <a:buNone/>
            </a:pPr>
            <a:endParaRPr lang="en-US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GPU’nun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parallel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piksel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işleme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yeteneğinin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getirdiği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performans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ile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görüntü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işleme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hızı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daha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arttı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US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597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43" y="0"/>
            <a:ext cx="8861642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dist="50800" dir="7200000" algn="t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413021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WPF’ten</a:t>
            </a:r>
            <a:r>
              <a:rPr lang="en-US" dirty="0" smtClean="0"/>
              <a:t> </a:t>
            </a:r>
            <a:r>
              <a:rPr lang="en-US" dirty="0" err="1" smtClean="0"/>
              <a:t>Önce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</a:t>
            </a:r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 </a:t>
            </a:r>
            <a:r>
              <a:rPr lang="en-US" sz="4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uygulamalarında</a:t>
            </a:r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kullanıcı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arayüzünün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tasarımı</a:t>
            </a: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 </a:t>
            </a:r>
            <a:r>
              <a:rPr lang="en-US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yazılımcıya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aitti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uygulamanın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arayüzü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yazılımsal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tarafı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birbirinden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ayrı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değildi</a:t>
            </a:r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4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08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WPF </a:t>
            </a:r>
            <a:r>
              <a:rPr lang="en-US" dirty="0" err="1" smtClean="0"/>
              <a:t>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Kullanıcı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arayüzünü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(UI)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kod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kısmının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bağımsızlığı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sayesinde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programcı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yerine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tasarımcının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arayüzü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tasarlaması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sağlandı</a:t>
            </a:r>
            <a:endParaRPr 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Buna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bağlı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olarak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görsel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açıdan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zengin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uygulamaların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oluşturulması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programcının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kod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kısmına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çok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zaman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ayırabilmesi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sağlandı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Tasarımcı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ile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programcının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ayrı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olarak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uygulamayı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oluşturması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ile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iş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bölümü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gerçekleştirilmiş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oldu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826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5000" b="-5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 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WPF  vs. Windows Forms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WPF’ten</a:t>
            </a:r>
            <a:r>
              <a:rPr lang="en-US" sz="4000" dirty="0" smtClean="0"/>
              <a:t> </a:t>
            </a:r>
            <a:r>
              <a:rPr lang="en-US" sz="4000" dirty="0" err="1" smtClean="0"/>
              <a:t>Önce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Windows 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uygulamalarını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diğer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normal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programlar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gibi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sadece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u="sng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işletim</a:t>
            </a:r>
            <a:r>
              <a:rPr lang="en-US" sz="32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u="sng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sistemine</a:t>
            </a:r>
            <a:r>
              <a:rPr lang="en-US" sz="32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kurarak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kullanabiliyorduk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WPF </a:t>
            </a:r>
            <a:r>
              <a:rPr lang="en-US" sz="4000" dirty="0"/>
              <a:t>İ</a:t>
            </a:r>
            <a:r>
              <a:rPr lang="en-US" sz="4000" dirty="0" smtClean="0"/>
              <a:t>le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Oluşturduğumuz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uygulamaların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u="sng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tarayıcı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üzerinden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çalıştırılmasına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imkan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sağlayan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XBAP(XAML Browser Application)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desteği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geldi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127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WPF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Programlama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.NET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Framework'ünde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sağlanan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türler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System.Windows</a:t>
            </a:r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namespace'inde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tanımlanmıştır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Eğer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önce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.NET Framework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kullanarak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ASP.NET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veya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uygulamaları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noProof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geliştirdiyseniz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WPF'e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kolayca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olabilirsiniz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en-US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Tıpkı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önce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C#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veya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Visual Basic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kod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yazdığınız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gibi;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sınıflardan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nesneler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oluşturursunuz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değişkenleri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tanımlarsınız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çağrımı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yaparsınız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nesne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olayları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yakalarsınız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(event 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handling).</a:t>
            </a:r>
          </a:p>
        </p:txBody>
      </p:sp>
    </p:spTree>
    <p:extLst>
      <p:ext uri="{BB962C8B-B14F-4D97-AF65-F5344CB8AC3E}">
        <p14:creationId xmlns:p14="http://schemas.microsoft.com/office/powerpoint/2010/main" val="406070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Markup </a:t>
            </a:r>
            <a:r>
              <a:rPr lang="en-US" dirty="0" err="1" smtClean="0"/>
              <a:t>ve</a:t>
            </a:r>
            <a:r>
              <a:rPr lang="en-US" dirty="0" smtClean="0"/>
              <a:t> Code-behind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WPF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ile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gelen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başka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özellik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aynı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ASP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sayfalarında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oluşturulduğu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gibi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uygulamaların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görsel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kod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kısmı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birbirinden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ayrılmıştır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Extensible Application Markup Language(XAML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zamıl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veya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zemıl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şeklinde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okunur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kullanılarak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uygulamanın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görünüm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kısmı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oluşturulur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görünümdeki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elemanların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davranışları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XAML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dosyası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ile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ilişkili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C#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dosyasında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kodlanır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840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Code-behind </a:t>
            </a:r>
            <a:r>
              <a:rPr lang="en-US" dirty="0" err="1"/>
              <a:t>A</a:t>
            </a:r>
            <a:r>
              <a:rPr lang="en-US" dirty="0" err="1" smtClean="0"/>
              <a:t>vantajları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Geliştirim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bakım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maliyetleri</a:t>
            </a:r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düşer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tasarımcılarının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uygulama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arayüzünü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oluşturması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geliştiricilerin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kod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yazma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işi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eş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zamanlı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olarak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gerçekleştirilir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geliştirim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süreci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verimli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hale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gelir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Tasarımcıların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arayüzleri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hazırlayıp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XAML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dosyalarını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geliştirim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ekibiyle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paylaşabileceği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UI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tasarımında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kullanılan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Expression Blend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programı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kullanılır</a:t>
            </a:r>
            <a:endParaRPr lang="en-US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13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XAML </a:t>
            </a:r>
            <a:r>
              <a:rPr lang="en-US" dirty="0" err="1" smtClean="0"/>
              <a:t>yapısı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XAML, </a:t>
            </a:r>
            <a:r>
              <a:rPr lang="en-US" dirty="0" err="1">
                <a:solidFill>
                  <a:schemeClr val="tx1"/>
                </a:solidFill>
              </a:rPr>
              <a:t>uygulama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arayüzünün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geliştirimi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için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kullanılan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XML </a:t>
            </a:r>
            <a:r>
              <a:rPr lang="en-US" b="1" dirty="0" err="1" smtClean="0">
                <a:solidFill>
                  <a:schemeClr val="tx1"/>
                </a:solidFill>
              </a:rPr>
              <a:t>temelli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bir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işaretleme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dilidir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 err="1">
                <a:solidFill>
                  <a:schemeClr val="tx1"/>
                </a:solidFill>
              </a:rPr>
              <a:t>Yaygın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olarak</a:t>
            </a:r>
            <a:r>
              <a:rPr lang="en-US" dirty="0">
                <a:solidFill>
                  <a:schemeClr val="tx1"/>
                </a:solidFill>
              </a:rPr>
              <a:t> XAML </a:t>
            </a:r>
            <a:r>
              <a:rPr lang="en-US" dirty="0" err="1">
                <a:solidFill>
                  <a:schemeClr val="tx1"/>
                </a:solidFill>
              </a:rPr>
              <a:t>ile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pencereler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diyalog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kutucukları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sayfalar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</a:t>
            </a:r>
            <a:r>
              <a:rPr lang="en-US" dirty="0">
                <a:solidFill>
                  <a:schemeClr val="tx1"/>
                </a:solidFill>
              </a:rPr>
              <a:t> user </a:t>
            </a:r>
            <a:r>
              <a:rPr lang="en-US" dirty="0" err="1">
                <a:solidFill>
                  <a:schemeClr val="tx1"/>
                </a:solidFill>
              </a:rPr>
              <a:t>control'ler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oluşturulur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container'ların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içleriğinin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kontroller</a:t>
            </a:r>
            <a:r>
              <a:rPr lang="en-US" dirty="0" smtClean="0">
                <a:solidFill>
                  <a:schemeClr val="tx1"/>
                </a:solidFill>
              </a:rPr>
              <a:t>(button</a:t>
            </a:r>
            <a:r>
              <a:rPr lang="en-US" dirty="0">
                <a:solidFill>
                  <a:schemeClr val="tx1"/>
                </a:solidFill>
              </a:rPr>
              <a:t>, textbox, </a:t>
            </a:r>
            <a:r>
              <a:rPr lang="en-US" dirty="0" err="1">
                <a:solidFill>
                  <a:schemeClr val="tx1"/>
                </a:solidFill>
              </a:rPr>
              <a:t>listbox</a:t>
            </a:r>
            <a:r>
              <a:rPr lang="en-US" dirty="0">
                <a:solidFill>
                  <a:schemeClr val="tx1"/>
                </a:solidFill>
              </a:rPr>
              <a:t>...), </a:t>
            </a:r>
            <a:r>
              <a:rPr lang="en-US" dirty="0" err="1">
                <a:solidFill>
                  <a:schemeClr val="tx1"/>
                </a:solidFill>
              </a:rPr>
              <a:t>şekiller</a:t>
            </a:r>
            <a:r>
              <a:rPr lang="en-US" dirty="0">
                <a:solidFill>
                  <a:schemeClr val="tx1"/>
                </a:solidFill>
              </a:rPr>
              <a:t>(line, rectangle, circle) </a:t>
            </a:r>
            <a:r>
              <a:rPr lang="en-US" dirty="0" err="1">
                <a:solidFill>
                  <a:schemeClr val="tx1"/>
                </a:solidFill>
              </a:rPr>
              <a:t>ve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grafikler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doldurulmasında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kullanılır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689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Hedefler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Önceki</a:t>
            </a:r>
            <a:r>
              <a:rPr 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GUI </a:t>
            </a:r>
            <a:r>
              <a:rPr lang="en-US" sz="3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Teknolojileri</a:t>
            </a:r>
            <a:endParaRPr lang="en-US" sz="36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Forms vs. WPF</a:t>
            </a:r>
          </a:p>
          <a:p>
            <a:r>
              <a:rPr lang="en-US" sz="3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WPF’in</a:t>
            </a:r>
            <a:r>
              <a:rPr 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getirdiği</a:t>
            </a:r>
            <a:r>
              <a:rPr 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yenilikler</a:t>
            </a:r>
            <a:endParaRPr lang="en-US" sz="36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Markup </a:t>
            </a:r>
            <a:r>
              <a:rPr lang="en-US" sz="3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</a:t>
            </a:r>
            <a:r>
              <a:rPr 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Code-Behind </a:t>
            </a:r>
            <a:r>
              <a:rPr lang="en-US" sz="3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kodlama</a:t>
            </a:r>
            <a:endParaRPr lang="en-US" sz="36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Temel</a:t>
            </a:r>
            <a:r>
              <a:rPr 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WPF </a:t>
            </a:r>
            <a:r>
              <a:rPr lang="en-US" sz="3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kontrolleri</a:t>
            </a:r>
            <a:endParaRPr lang="en-US" sz="36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Layout </a:t>
            </a:r>
            <a:r>
              <a:rPr lang="en-US" sz="3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türleri</a:t>
            </a:r>
            <a:endParaRPr lang="en-US" sz="36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033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XAML </a:t>
            </a:r>
            <a:r>
              <a:rPr lang="en-US" dirty="0" err="1" smtClean="0"/>
              <a:t>yapısı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&lt;Window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  </a:t>
            </a:r>
            <a:r>
              <a:rPr lang="en-US" sz="2400" dirty="0" err="1" smtClean="0">
                <a:solidFill>
                  <a:schemeClr val="tx1"/>
                </a:solidFill>
              </a:rPr>
              <a:t>xmlns</a:t>
            </a:r>
            <a:r>
              <a:rPr lang="en-US" sz="2400" dirty="0">
                <a:solidFill>
                  <a:schemeClr val="tx1"/>
                </a:solidFill>
              </a:rPr>
              <a:t>="http://schemas.microsoft.com/</a:t>
            </a:r>
            <a:r>
              <a:rPr lang="en-US" sz="2400" dirty="0" err="1">
                <a:solidFill>
                  <a:schemeClr val="tx1"/>
                </a:solidFill>
              </a:rPr>
              <a:t>winfx</a:t>
            </a:r>
            <a:r>
              <a:rPr lang="en-US" sz="2400" dirty="0">
                <a:solidFill>
                  <a:schemeClr val="tx1"/>
                </a:solidFill>
              </a:rPr>
              <a:t>/2006/</a:t>
            </a:r>
            <a:r>
              <a:rPr lang="en-US" sz="2400" dirty="0" err="1">
                <a:solidFill>
                  <a:schemeClr val="tx1"/>
                </a:solidFill>
              </a:rPr>
              <a:t>xaml</a:t>
            </a:r>
            <a:r>
              <a:rPr lang="en-US" sz="2400" dirty="0">
                <a:solidFill>
                  <a:schemeClr val="tx1"/>
                </a:solidFill>
              </a:rPr>
              <a:t>/presentation"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Title="Window with Button"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Width="250" Height="100</a:t>
            </a:r>
            <a:r>
              <a:rPr lang="en-US" sz="2400" dirty="0" smtClean="0">
                <a:solidFill>
                  <a:schemeClr val="tx1"/>
                </a:solidFill>
              </a:rPr>
              <a:t>"&gt;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	&lt;</a:t>
            </a:r>
            <a:r>
              <a:rPr lang="en-US" sz="2400" dirty="0">
                <a:solidFill>
                  <a:schemeClr val="tx1"/>
                </a:solidFill>
              </a:rPr>
              <a:t>Button Name="button"&gt;Click Me!&lt;/Button&gt;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&lt;/Window&gt;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652" y="4316127"/>
            <a:ext cx="4662696" cy="163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1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XAML </a:t>
            </a:r>
            <a:r>
              <a:rPr lang="en-US" dirty="0" err="1" smtClean="0"/>
              <a:t>yapısı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4735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XAML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burada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pencere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butonu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elemanları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kullanarak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oluşturmuştur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elemanın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kendine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özgü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değişkenleri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vardır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değişkenler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sayesinde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özelleştirilebilirler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Örneğin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elemanının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özelliği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pencerenin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başlık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kısmındaki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yazının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değiştirilmesini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sağlar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Runtime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esnasında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XAML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dosyasında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tanımlanan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elemanlar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özellikleri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WPF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sınıflarından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oluşan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nesnelere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dönüştürülür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Örneğin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Window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elemanı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sınıfından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oluşturulan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nesneye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dönüştürülmüş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olur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864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Code-Behind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Temelde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uygulamanın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davranışı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olarak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event-handling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menüye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toolbar'a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butona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tıklama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..)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mekanizması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kullanıcı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etkileşimlerinin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oluşturulması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veriler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işlenerek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kullanıcıya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geri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sunulması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beklenir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en-US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WPF'de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durum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genellikle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XAML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dosyasıyla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ilişkili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olan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C#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veya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Visual Basic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dosyasında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yapılır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Böyle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kod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yazmaya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code-behind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denilir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3855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Code-Behind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&lt;Window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xmlns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="http://schemas.microsoft.com/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winfx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/2006/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xaml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/presentation"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xmlns:x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="http://schemas.microsoft.com/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winfx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/2006/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xaml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x:Class="SDKSample.AWindow"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Title="Window with Button"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Width="250" Height="100"&gt;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&lt;!-- Add button to window --&gt;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&lt;Button Name="button" Click="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button_Click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"&gt;Click Me!&lt;/Button&gt;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&lt;/Window&gt;</a:t>
            </a:r>
          </a:p>
        </p:txBody>
      </p:sp>
    </p:spTree>
    <p:extLst>
      <p:ext uri="{BB962C8B-B14F-4D97-AF65-F5344CB8AC3E}">
        <p14:creationId xmlns:p14="http://schemas.microsoft.com/office/powerpoint/2010/main" val="191223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Code-Behind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494971"/>
            <a:ext cx="10233800" cy="48622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using </a:t>
            </a:r>
            <a:r>
              <a:rPr lang="en-US" sz="2400" dirty="0" err="1">
                <a:solidFill>
                  <a:schemeClr val="tx1"/>
                </a:solidFill>
              </a:rPr>
              <a:t>System.Windows</a:t>
            </a:r>
            <a:r>
              <a:rPr lang="en-US" sz="2400" dirty="0">
                <a:solidFill>
                  <a:schemeClr val="tx1"/>
                </a:solidFill>
              </a:rPr>
              <a:t>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namespace </a:t>
            </a:r>
            <a:r>
              <a:rPr lang="en-US" sz="2400" dirty="0" err="1" smtClean="0">
                <a:solidFill>
                  <a:schemeClr val="tx1"/>
                </a:solidFill>
              </a:rPr>
              <a:t>SDKSample</a:t>
            </a:r>
            <a:r>
              <a:rPr lang="en-US" sz="2400" dirty="0" smtClean="0">
                <a:solidFill>
                  <a:schemeClr val="tx1"/>
                </a:solidFill>
              </a:rPr>
              <a:t>{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public partial class </a:t>
            </a:r>
            <a:r>
              <a:rPr lang="en-US" sz="2400" dirty="0" err="1">
                <a:solidFill>
                  <a:schemeClr val="tx1"/>
                </a:solidFill>
              </a:rPr>
              <a:t>AWindow</a:t>
            </a:r>
            <a:r>
              <a:rPr lang="en-US" sz="2400" dirty="0">
                <a:solidFill>
                  <a:schemeClr val="tx1"/>
                </a:solidFill>
              </a:rPr>
              <a:t> : </a:t>
            </a:r>
            <a:r>
              <a:rPr lang="en-US" sz="2400" dirty="0" smtClean="0">
                <a:solidFill>
                  <a:schemeClr val="tx1"/>
                </a:solidFill>
              </a:rPr>
              <a:t>Window{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    public </a:t>
            </a:r>
            <a:r>
              <a:rPr lang="en-US" sz="2400" dirty="0" err="1">
                <a:solidFill>
                  <a:schemeClr val="tx1"/>
                </a:solidFill>
              </a:rPr>
              <a:t>AWindow</a:t>
            </a:r>
            <a:r>
              <a:rPr lang="en-US" sz="2400" dirty="0" smtClean="0">
                <a:solidFill>
                  <a:schemeClr val="tx1"/>
                </a:solidFill>
              </a:rPr>
              <a:t>() </a:t>
            </a:r>
            <a:r>
              <a:rPr lang="en-US" sz="2400" dirty="0">
                <a:solidFill>
                  <a:schemeClr val="tx1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	</a:t>
            </a:r>
            <a:r>
              <a:rPr lang="en-US" sz="2400" dirty="0" err="1" smtClean="0">
                <a:solidFill>
                  <a:schemeClr val="tx1"/>
                </a:solidFill>
              </a:rPr>
              <a:t>InitializeComponent</a:t>
            </a:r>
            <a:r>
              <a:rPr lang="en-US" sz="2400" dirty="0" smtClean="0">
                <a:solidFill>
                  <a:schemeClr val="tx1"/>
                </a:solidFill>
              </a:rPr>
              <a:t>();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       }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    void </a:t>
            </a:r>
            <a:r>
              <a:rPr lang="en-US" sz="2400" dirty="0" err="1">
                <a:solidFill>
                  <a:schemeClr val="tx1"/>
                </a:solidFill>
              </a:rPr>
              <a:t>button_Click</a:t>
            </a:r>
            <a:r>
              <a:rPr lang="en-US" sz="2400" dirty="0">
                <a:solidFill>
                  <a:schemeClr val="tx1"/>
                </a:solidFill>
              </a:rPr>
              <a:t>(object sender, </a:t>
            </a:r>
            <a:r>
              <a:rPr lang="en-US" sz="2400" dirty="0" err="1">
                <a:solidFill>
                  <a:schemeClr val="tx1"/>
                </a:solidFill>
              </a:rPr>
              <a:t>RoutedEventArgs</a:t>
            </a:r>
            <a:r>
              <a:rPr lang="en-US" sz="2400" dirty="0">
                <a:solidFill>
                  <a:schemeClr val="tx1"/>
                </a:solidFill>
              </a:rPr>
              <a:t> e</a:t>
            </a:r>
            <a:r>
              <a:rPr lang="en-US" sz="2400" dirty="0" smtClean="0">
                <a:solidFill>
                  <a:schemeClr val="tx1"/>
                </a:solidFill>
              </a:rPr>
              <a:t>){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err="1" smtClean="0">
                <a:solidFill>
                  <a:schemeClr val="tx1"/>
                </a:solidFill>
              </a:rPr>
              <a:t>MessageBox.Show</a:t>
            </a:r>
            <a:r>
              <a:rPr lang="en-US" sz="2400" dirty="0" smtClean="0">
                <a:solidFill>
                  <a:schemeClr val="tx1"/>
                </a:solidFill>
              </a:rPr>
              <a:t>(“Hello Windows Presentation Foundation");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        </a:t>
            </a:r>
            <a:r>
              <a:rPr lang="en-US" sz="2400" dirty="0" smtClean="0">
                <a:solidFill>
                  <a:schemeClr val="tx1"/>
                </a:solidFill>
              </a:rPr>
              <a:t>}   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    } 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}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594" y="1494971"/>
            <a:ext cx="4525006" cy="20481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0347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Code-Behind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494971"/>
            <a:ext cx="10233800" cy="486228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XAML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dosyasındaki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x:Class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özelliği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arayüzü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code-behind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sınıfı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ile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ilişkilendirmek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için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kullanılır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Code-behind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sınıfımızın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yapıcısında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çağırılan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InitializeComponent</a:t>
            </a:r>
            <a:r>
              <a:rPr lang="en-US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fonksiyonu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da,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kod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ile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arayüzü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birleştirmek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için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kullanılır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InitializeComponent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fonksiyonu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pencerenin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oluşturması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sırasında .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dosyasında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otomatik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olarak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oluşturduğu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için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fonksiyon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gövdesini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kodlamamıza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gerek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yoktur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x:Class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InitializeComponent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'ın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birlikteliği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uygulamamızın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oluşturulduğunda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düzgün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şekilde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başlatılmasını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sağlar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184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Kontroller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solidFill>
                  <a:schemeClr val="tx1"/>
                </a:solidFill>
              </a:rPr>
              <a:t>İyi bir kullanıcı arayüzü için uygulama modeli tarafından sunulan yapılardır. </a:t>
            </a:r>
            <a:r>
              <a:rPr lang="tr-TR" dirty="0" err="1">
                <a:solidFill>
                  <a:schemeClr val="tx1"/>
                </a:solidFill>
              </a:rPr>
              <a:t>WPF'de</a:t>
            </a:r>
            <a:r>
              <a:rPr lang="tr-TR" dirty="0">
                <a:solidFill>
                  <a:schemeClr val="tx1"/>
                </a:solidFill>
              </a:rPr>
              <a:t> "</a:t>
            </a:r>
            <a:r>
              <a:rPr lang="tr-TR" dirty="0" err="1">
                <a:solidFill>
                  <a:schemeClr val="tx1"/>
                </a:solidFill>
              </a:rPr>
              <a:t>control</a:t>
            </a:r>
            <a:r>
              <a:rPr lang="tr-TR" dirty="0">
                <a:solidFill>
                  <a:schemeClr val="tx1"/>
                </a:solidFill>
              </a:rPr>
              <a:t>" terimi, bir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tr-TR" dirty="0" err="1" smtClean="0">
                <a:solidFill>
                  <a:schemeClr val="tx1"/>
                </a:solidFill>
              </a:rPr>
              <a:t>Window</a:t>
            </a:r>
            <a:r>
              <a:rPr lang="tr-TR" dirty="0" smtClean="0">
                <a:solidFill>
                  <a:schemeClr val="tx1"/>
                </a:solidFill>
              </a:rPr>
              <a:t> </a:t>
            </a:r>
            <a:r>
              <a:rPr lang="tr-TR" dirty="0">
                <a:solidFill>
                  <a:schemeClr val="tx1"/>
                </a:solidFill>
              </a:rPr>
              <a:t>veya </a:t>
            </a:r>
            <a:r>
              <a:rPr lang="tr-TR" dirty="0" err="1">
                <a:solidFill>
                  <a:schemeClr val="tx1"/>
                </a:solidFill>
              </a:rPr>
              <a:t>Page'in</a:t>
            </a:r>
            <a:r>
              <a:rPr lang="tr-TR" dirty="0">
                <a:solidFill>
                  <a:schemeClr val="tx1"/>
                </a:solidFill>
              </a:rPr>
              <a:t> konaklık </a:t>
            </a:r>
            <a:r>
              <a:rPr lang="en-US" dirty="0" err="1" smtClean="0">
                <a:solidFill>
                  <a:schemeClr val="tx1"/>
                </a:solidFill>
              </a:rPr>
              <a:t>sağladığı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tr-TR" dirty="0" smtClean="0">
                <a:solidFill>
                  <a:schemeClr val="tx1"/>
                </a:solidFill>
              </a:rPr>
              <a:t>WPF </a:t>
            </a:r>
            <a:r>
              <a:rPr lang="tr-TR" dirty="0">
                <a:solidFill>
                  <a:schemeClr val="tx1"/>
                </a:solidFill>
              </a:rPr>
              <a:t>sınıflarıdır</a:t>
            </a:r>
            <a:r>
              <a:rPr lang="tr-TR" dirty="0" smtClean="0">
                <a:solidFill>
                  <a:schemeClr val="tx1"/>
                </a:solidFill>
              </a:rPr>
              <a:t>.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Örnekler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b="1" u="sng" dirty="0" smtClean="0">
                <a:solidFill>
                  <a:schemeClr val="tx1"/>
                </a:solidFill>
              </a:rPr>
              <a:t>Button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b="1" u="sng" dirty="0" smtClean="0">
                <a:solidFill>
                  <a:schemeClr val="tx1"/>
                </a:solidFill>
              </a:rPr>
              <a:t>Textbox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b="1" u="sng" dirty="0" err="1" smtClean="0">
                <a:solidFill>
                  <a:schemeClr val="tx1"/>
                </a:solidFill>
              </a:rPr>
              <a:t>DataGrid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b="1" u="sng" dirty="0" smtClean="0">
                <a:solidFill>
                  <a:schemeClr val="tx1"/>
                </a:solidFill>
              </a:rPr>
              <a:t>Calendar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b="1" u="sng" dirty="0" err="1" smtClean="0">
                <a:solidFill>
                  <a:schemeClr val="tx1"/>
                </a:solidFill>
              </a:rPr>
              <a:t>OpenFileDialog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b="1" u="sng" dirty="0" err="1" smtClean="0">
                <a:solidFill>
                  <a:schemeClr val="tx1"/>
                </a:solidFill>
              </a:rPr>
              <a:t>InkCanvas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b="1" u="sng" dirty="0" err="1" smtClean="0">
                <a:solidFill>
                  <a:schemeClr val="tx1"/>
                </a:solidFill>
              </a:rPr>
              <a:t>DocumentViewer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b="1" u="sng" dirty="0" smtClean="0">
                <a:solidFill>
                  <a:schemeClr val="tx1"/>
                </a:solidFill>
              </a:rPr>
              <a:t>Dockpanel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b="1" u="sng" dirty="0" err="1" smtClean="0">
                <a:solidFill>
                  <a:schemeClr val="tx1"/>
                </a:solidFill>
              </a:rPr>
              <a:t>MediaElement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b="1" u="sng" dirty="0" err="1" smtClean="0">
                <a:solidFill>
                  <a:schemeClr val="tx1"/>
                </a:solidFill>
              </a:rPr>
              <a:t>ContextMenu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b="1" u="sng" dirty="0" err="1" smtClean="0">
                <a:solidFill>
                  <a:schemeClr val="tx1"/>
                </a:solidFill>
              </a:rPr>
              <a:t>NavigationWindow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b="1" u="sng" dirty="0" smtClean="0">
                <a:solidFill>
                  <a:schemeClr val="tx1"/>
                </a:solidFill>
              </a:rPr>
              <a:t>Checkbox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b="1" u="sng" dirty="0" err="1" smtClean="0">
                <a:solidFill>
                  <a:schemeClr val="tx1"/>
                </a:solidFill>
              </a:rPr>
              <a:t>ComboBox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b="1" u="sng" dirty="0" err="1" smtClean="0">
                <a:solidFill>
                  <a:schemeClr val="tx1"/>
                </a:solidFill>
              </a:rPr>
              <a:t>TextBlock</a:t>
            </a:r>
            <a:r>
              <a:rPr lang="en-US" dirty="0" smtClean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736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 (</a:t>
            </a:r>
            <a:r>
              <a:rPr lang="en-US" dirty="0" err="1" smtClean="0"/>
              <a:t>Düzen</a:t>
            </a:r>
            <a:r>
              <a:rPr lang="en-US" dirty="0" smtClean="0"/>
              <a:t>)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 kullanıcı arayüzü oluşturduğumuzda kontrollerimizi,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layout'a</a:t>
            </a:r>
            <a:r>
              <a:rPr lang="tr-TR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göre konumlar ve </a:t>
            </a:r>
            <a:r>
              <a:rPr lang="tr-TR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büyüklü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klerini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ayarlarız.</a:t>
            </a:r>
            <a:endParaRPr lang="en-US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tr-TR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Herhangi bir </a:t>
            </a:r>
            <a:r>
              <a:rPr lang="tr-TR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layout'un</a:t>
            </a:r>
            <a:r>
              <a:rPr lang="tr-TR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önemli özelliği</a:t>
            </a:r>
            <a:r>
              <a:rPr lang="tr-TR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pencere boyutunda ve görünümde olan değişikliklere </a:t>
            </a:r>
            <a:r>
              <a:rPr lang="tr-TR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uyum sağlamasıdır</a:t>
            </a:r>
            <a:r>
              <a:rPr lang="tr-TR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tr-TR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 tür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görünüm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değişiklikler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inin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uygulanması</a:t>
            </a:r>
            <a:r>
              <a:rPr lang="tr-TR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için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çokça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tr-TR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kod </a:t>
            </a:r>
            <a:r>
              <a:rPr lang="tr-TR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yazmak gerekirken WPF bize kaliteli, genişletilebilir layout sistemi sunmuştur.</a:t>
            </a:r>
          </a:p>
        </p:txBody>
      </p:sp>
    </p:spTree>
    <p:extLst>
      <p:ext uri="{BB962C8B-B14F-4D97-AF65-F5344CB8AC3E}">
        <p14:creationId xmlns:p14="http://schemas.microsoft.com/office/powerpoint/2010/main" val="49761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(</a:t>
            </a:r>
            <a:r>
              <a:rPr lang="en-US" dirty="0" err="1"/>
              <a:t>Düzen</a:t>
            </a:r>
            <a:r>
              <a:rPr lang="en-US" dirty="0"/>
              <a:t>)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>
                <a:solidFill>
                  <a:schemeClr val="tx1"/>
                </a:solidFill>
              </a:rPr>
              <a:t>Yaygın olarak </a:t>
            </a:r>
            <a:r>
              <a:rPr lang="tr-TR" b="1" dirty="0" err="1">
                <a:solidFill>
                  <a:schemeClr val="tx1"/>
                </a:solidFill>
              </a:rPr>
              <a:t>grid</a:t>
            </a:r>
            <a:r>
              <a:rPr lang="tr-TR" dirty="0">
                <a:solidFill>
                  <a:schemeClr val="tx1"/>
                </a:solidFill>
              </a:rPr>
              <a:t>, </a:t>
            </a:r>
            <a:r>
              <a:rPr lang="tr-TR" b="1" dirty="0" err="1">
                <a:solidFill>
                  <a:schemeClr val="tx1"/>
                </a:solidFill>
              </a:rPr>
              <a:t>stack</a:t>
            </a:r>
            <a:r>
              <a:rPr lang="tr-TR" dirty="0">
                <a:solidFill>
                  <a:schemeClr val="tx1"/>
                </a:solidFill>
              </a:rPr>
              <a:t> ve </a:t>
            </a:r>
            <a:r>
              <a:rPr lang="tr-TR" b="1" dirty="0" err="1">
                <a:solidFill>
                  <a:schemeClr val="tx1"/>
                </a:solidFill>
              </a:rPr>
              <a:t>dock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layoutları</a:t>
            </a:r>
            <a:r>
              <a:rPr lang="tr-TR" dirty="0">
                <a:solidFill>
                  <a:schemeClr val="tx1"/>
                </a:solidFill>
              </a:rPr>
              <a:t> kullanılır. WPF'in sunduğu </a:t>
            </a:r>
            <a:r>
              <a:rPr lang="tr-TR" dirty="0" err="1">
                <a:solidFill>
                  <a:schemeClr val="tx1"/>
                </a:solidFill>
              </a:rPr>
              <a:t>layout'lar</a:t>
            </a:r>
            <a:r>
              <a:rPr lang="tr-TR" dirty="0">
                <a:solidFill>
                  <a:schemeClr val="tx1"/>
                </a:solidFill>
              </a:rPr>
              <a:t> şunlardır:</a:t>
            </a:r>
          </a:p>
          <a:p>
            <a:pPr lvl="1"/>
            <a:r>
              <a:rPr lang="tr-TR" b="1" u="sng" dirty="0" err="1" smtClean="0">
                <a:solidFill>
                  <a:schemeClr val="tx1"/>
                </a:solidFill>
              </a:rPr>
              <a:t>Canvas</a:t>
            </a:r>
            <a:r>
              <a:rPr lang="tr-TR" dirty="0" smtClean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K</a:t>
            </a:r>
            <a:r>
              <a:rPr lang="tr-TR" dirty="0" err="1" smtClean="0">
                <a:solidFill>
                  <a:schemeClr val="tx1"/>
                </a:solidFill>
              </a:rPr>
              <a:t>ontrollerin</a:t>
            </a:r>
            <a:r>
              <a:rPr lang="tr-TR" dirty="0" smtClean="0">
                <a:solidFill>
                  <a:schemeClr val="tx1"/>
                </a:solidFill>
              </a:rPr>
              <a:t> </a:t>
            </a:r>
            <a:r>
              <a:rPr lang="tr-TR" dirty="0">
                <a:solidFill>
                  <a:schemeClr val="tx1"/>
                </a:solidFill>
              </a:rPr>
              <a:t>kendi </a:t>
            </a:r>
            <a:r>
              <a:rPr lang="tr-TR" dirty="0" err="1">
                <a:solidFill>
                  <a:schemeClr val="tx1"/>
                </a:solidFill>
              </a:rPr>
              <a:t>layout'larını</a:t>
            </a:r>
            <a:r>
              <a:rPr lang="tr-TR" dirty="0">
                <a:solidFill>
                  <a:schemeClr val="tx1"/>
                </a:solidFill>
              </a:rPr>
              <a:t> oluşturmasını sağlar.</a:t>
            </a:r>
          </a:p>
          <a:p>
            <a:pPr lvl="1"/>
            <a:r>
              <a:rPr lang="tr-TR" b="1" u="sng" dirty="0" err="1" smtClean="0">
                <a:solidFill>
                  <a:schemeClr val="tx1"/>
                </a:solidFill>
              </a:rPr>
              <a:t>DockPanel</a:t>
            </a:r>
            <a:r>
              <a:rPr lang="tr-TR" dirty="0" smtClean="0">
                <a:solidFill>
                  <a:schemeClr val="tx1"/>
                </a:solidFill>
              </a:rPr>
              <a:t>:</a:t>
            </a:r>
            <a:r>
              <a:rPr lang="en-US" dirty="0" smtClean="0">
                <a:solidFill>
                  <a:schemeClr val="tx1"/>
                </a:solidFill>
              </a:rPr>
              <a:t>K</a:t>
            </a:r>
            <a:r>
              <a:rPr lang="tr-TR" dirty="0" err="1" smtClean="0">
                <a:solidFill>
                  <a:schemeClr val="tx1"/>
                </a:solidFill>
              </a:rPr>
              <a:t>ontroller</a:t>
            </a:r>
            <a:r>
              <a:rPr lang="tr-TR" dirty="0">
                <a:solidFill>
                  <a:schemeClr val="tx1"/>
                </a:solidFill>
              </a:rPr>
              <a:t>, panelin kenarlarına göre </a:t>
            </a:r>
            <a:r>
              <a:rPr lang="tr-TR" dirty="0" err="1">
                <a:solidFill>
                  <a:schemeClr val="tx1"/>
                </a:solidFill>
              </a:rPr>
              <a:t>hizzalanır</a:t>
            </a:r>
            <a:r>
              <a:rPr lang="tr-TR" dirty="0">
                <a:solidFill>
                  <a:schemeClr val="tx1"/>
                </a:solidFill>
              </a:rPr>
              <a:t>.</a:t>
            </a:r>
          </a:p>
          <a:p>
            <a:pPr lvl="1"/>
            <a:r>
              <a:rPr lang="tr-TR" b="1" u="sng" dirty="0" err="1" smtClean="0">
                <a:solidFill>
                  <a:schemeClr val="tx1"/>
                </a:solidFill>
              </a:rPr>
              <a:t>Grid</a:t>
            </a:r>
            <a:r>
              <a:rPr lang="tr-TR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K</a:t>
            </a:r>
            <a:r>
              <a:rPr lang="tr-TR" dirty="0" err="1" smtClean="0">
                <a:solidFill>
                  <a:schemeClr val="tx1"/>
                </a:solidFill>
              </a:rPr>
              <a:t>ontroller</a:t>
            </a:r>
            <a:r>
              <a:rPr lang="tr-TR" dirty="0" smtClean="0">
                <a:solidFill>
                  <a:schemeClr val="tx1"/>
                </a:solidFill>
              </a:rPr>
              <a:t> </a:t>
            </a:r>
            <a:r>
              <a:rPr lang="tr-TR" dirty="0">
                <a:solidFill>
                  <a:schemeClr val="tx1"/>
                </a:solidFill>
              </a:rPr>
              <a:t>bir tablo gibi satırlar ve sütunlara göre konumlandırılır.</a:t>
            </a:r>
          </a:p>
          <a:p>
            <a:pPr lvl="1"/>
            <a:r>
              <a:rPr lang="tr-TR" b="1" u="sng" dirty="0" err="1" smtClean="0">
                <a:solidFill>
                  <a:schemeClr val="tx1"/>
                </a:solidFill>
              </a:rPr>
              <a:t>StackPanel</a:t>
            </a:r>
            <a:r>
              <a:rPr lang="tr-TR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K</a:t>
            </a:r>
            <a:r>
              <a:rPr lang="tr-TR" dirty="0" err="1" smtClean="0">
                <a:solidFill>
                  <a:schemeClr val="tx1"/>
                </a:solidFill>
              </a:rPr>
              <a:t>ontroller</a:t>
            </a:r>
            <a:r>
              <a:rPr lang="tr-TR" dirty="0">
                <a:solidFill>
                  <a:schemeClr val="tx1"/>
                </a:solidFill>
              </a:rPr>
              <a:t>, yatay veya düşey olarak dizilirler.</a:t>
            </a:r>
          </a:p>
          <a:p>
            <a:pPr lvl="1"/>
            <a:r>
              <a:rPr lang="tr-TR" b="1" u="sng" dirty="0" err="1" smtClean="0">
                <a:solidFill>
                  <a:schemeClr val="tx1"/>
                </a:solidFill>
              </a:rPr>
              <a:t>VirtualizingStackPanel</a:t>
            </a:r>
            <a:r>
              <a:rPr lang="tr-TR" dirty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Fazla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sayıda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Örneğin</a:t>
            </a:r>
            <a:r>
              <a:rPr lang="en-US" dirty="0">
                <a:solidFill>
                  <a:schemeClr val="tx1"/>
                </a:solidFill>
              </a:rPr>
              <a:t> 1 </a:t>
            </a:r>
            <a:r>
              <a:rPr lang="en-US" dirty="0" err="1">
                <a:solidFill>
                  <a:schemeClr val="tx1"/>
                </a:solidFill>
              </a:rPr>
              <a:t>milyon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tane</a:t>
            </a:r>
            <a:r>
              <a:rPr lang="en-US" dirty="0">
                <a:solidFill>
                  <a:schemeClr val="tx1"/>
                </a:solidFill>
              </a:rPr>
              <a:t>)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kontrol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ile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tr-TR" dirty="0" smtClean="0">
                <a:solidFill>
                  <a:schemeClr val="tx1"/>
                </a:solidFill>
              </a:rPr>
              <a:t>uğraşırken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bu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birçok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eleman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içinde</a:t>
            </a:r>
            <a:r>
              <a:rPr lang="tr-TR" dirty="0" smtClean="0">
                <a:solidFill>
                  <a:schemeClr val="tx1"/>
                </a:solidFill>
              </a:rPr>
              <a:t> görü</a:t>
            </a:r>
            <a:r>
              <a:rPr lang="en-US" dirty="0" err="1" smtClean="0">
                <a:solidFill>
                  <a:schemeClr val="tx1"/>
                </a:solidFill>
              </a:rPr>
              <a:t>nebilen</a:t>
            </a:r>
            <a:r>
              <a:rPr lang="tr-TR" dirty="0" smtClean="0">
                <a:solidFill>
                  <a:schemeClr val="tx1"/>
                </a:solidFill>
              </a:rPr>
              <a:t> sadece bir kısım eleman</a:t>
            </a:r>
            <a:r>
              <a:rPr lang="en-US" dirty="0" smtClean="0">
                <a:solidFill>
                  <a:schemeClr val="tx1"/>
                </a:solidFill>
              </a:rPr>
              <a:t>ın </a:t>
            </a:r>
            <a:r>
              <a:rPr lang="en-US" dirty="0" err="1" smtClean="0">
                <a:solidFill>
                  <a:schemeClr val="tx1"/>
                </a:solidFill>
              </a:rPr>
              <a:t>işlenmesi</a:t>
            </a:r>
            <a:r>
              <a:rPr lang="tr-TR" dirty="0" smtClean="0">
                <a:solidFill>
                  <a:schemeClr val="tx1"/>
                </a:solidFill>
              </a:rPr>
              <a:t> isteniyorsa bu şablon kullanılır.</a:t>
            </a:r>
          </a:p>
          <a:p>
            <a:pPr lvl="1"/>
            <a:r>
              <a:rPr lang="tr-TR" b="1" u="sng" dirty="0" err="1" smtClean="0">
                <a:solidFill>
                  <a:schemeClr val="tx1"/>
                </a:solidFill>
              </a:rPr>
              <a:t>WrapPanel</a:t>
            </a:r>
            <a:r>
              <a:rPr lang="tr-TR" dirty="0" smtClean="0">
                <a:solidFill>
                  <a:schemeClr val="tx1"/>
                </a:solidFill>
              </a:rPr>
              <a:t>: Çocuk kontroller soldan sağa doğru dizilirler, çocuk kontrollerin uzunluğu pencere uzunluğunu geçerse taşan kontroller bir alt satırda dizilirler.</a:t>
            </a:r>
            <a:endParaRPr lang="tr-T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88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DockPanel</a:t>
            </a:r>
            <a:r>
              <a:rPr lang="en-US" dirty="0" smtClean="0"/>
              <a:t> </a:t>
            </a:r>
            <a:r>
              <a:rPr lang="en-US" dirty="0" err="1" smtClean="0"/>
              <a:t>Kullanımı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3029"/>
            <a:ext cx="10233800" cy="486228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tr-TR" dirty="0">
                <a:solidFill>
                  <a:schemeClr val="tx1"/>
                </a:solidFill>
              </a:rPr>
              <a:t>&lt;</a:t>
            </a:r>
            <a:r>
              <a:rPr lang="tr-TR" dirty="0" err="1">
                <a:solidFill>
                  <a:schemeClr val="tx1"/>
                </a:solidFill>
              </a:rPr>
              <a:t>Window</a:t>
            </a:r>
            <a:endParaRPr lang="tr-T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tr-TR" dirty="0">
                <a:solidFill>
                  <a:schemeClr val="tx1"/>
                </a:solidFill>
              </a:rPr>
              <a:t>    </a:t>
            </a:r>
            <a:r>
              <a:rPr lang="tr-TR" dirty="0" err="1">
                <a:solidFill>
                  <a:schemeClr val="tx1"/>
                </a:solidFill>
              </a:rPr>
              <a:t>xmlns</a:t>
            </a:r>
            <a:r>
              <a:rPr lang="tr-TR" dirty="0">
                <a:solidFill>
                  <a:schemeClr val="tx1"/>
                </a:solidFill>
              </a:rPr>
              <a:t>="http://schemas.microsoft.com/</a:t>
            </a:r>
            <a:r>
              <a:rPr lang="tr-TR" dirty="0" err="1">
                <a:solidFill>
                  <a:schemeClr val="tx1"/>
                </a:solidFill>
              </a:rPr>
              <a:t>winfx</a:t>
            </a:r>
            <a:r>
              <a:rPr lang="tr-TR" dirty="0">
                <a:solidFill>
                  <a:schemeClr val="tx1"/>
                </a:solidFill>
              </a:rPr>
              <a:t>/2006/</a:t>
            </a:r>
            <a:r>
              <a:rPr lang="tr-TR" dirty="0" err="1">
                <a:solidFill>
                  <a:schemeClr val="tx1"/>
                </a:solidFill>
              </a:rPr>
              <a:t>xaml</a:t>
            </a:r>
            <a:r>
              <a:rPr lang="tr-TR" dirty="0">
                <a:solidFill>
                  <a:schemeClr val="tx1"/>
                </a:solidFill>
              </a:rPr>
              <a:t>/</a:t>
            </a:r>
            <a:r>
              <a:rPr lang="tr-TR" dirty="0" err="1">
                <a:solidFill>
                  <a:schemeClr val="tx1"/>
                </a:solidFill>
              </a:rPr>
              <a:t>presentation</a:t>
            </a:r>
            <a:r>
              <a:rPr lang="tr-TR" dirty="0">
                <a:solidFill>
                  <a:schemeClr val="tx1"/>
                </a:solidFill>
              </a:rPr>
              <a:t>"</a:t>
            </a:r>
          </a:p>
          <a:p>
            <a:pPr marL="0" indent="0">
              <a:buNone/>
            </a:pPr>
            <a:r>
              <a:rPr lang="tr-TR" dirty="0">
                <a:solidFill>
                  <a:schemeClr val="tx1"/>
                </a:solidFill>
              </a:rPr>
              <a:t>    </a:t>
            </a:r>
            <a:r>
              <a:rPr lang="tr-TR" dirty="0" err="1">
                <a:solidFill>
                  <a:schemeClr val="tx1"/>
                </a:solidFill>
              </a:rPr>
              <a:t>xmlns:x</a:t>
            </a:r>
            <a:r>
              <a:rPr lang="tr-TR" dirty="0">
                <a:solidFill>
                  <a:schemeClr val="tx1"/>
                </a:solidFill>
              </a:rPr>
              <a:t>="http://schemas.microsoft.com/</a:t>
            </a:r>
            <a:r>
              <a:rPr lang="tr-TR" dirty="0" err="1">
                <a:solidFill>
                  <a:schemeClr val="tx1"/>
                </a:solidFill>
              </a:rPr>
              <a:t>winfx</a:t>
            </a:r>
            <a:r>
              <a:rPr lang="tr-TR" dirty="0">
                <a:solidFill>
                  <a:schemeClr val="tx1"/>
                </a:solidFill>
              </a:rPr>
              <a:t>/2006/</a:t>
            </a:r>
            <a:r>
              <a:rPr lang="tr-TR" dirty="0" err="1">
                <a:solidFill>
                  <a:schemeClr val="tx1"/>
                </a:solidFill>
              </a:rPr>
              <a:t>xaml</a:t>
            </a:r>
            <a:r>
              <a:rPr lang="tr-TR" dirty="0">
                <a:solidFill>
                  <a:schemeClr val="tx1"/>
                </a:solidFill>
              </a:rPr>
              <a:t>"</a:t>
            </a:r>
          </a:p>
          <a:p>
            <a:pPr marL="0" indent="0">
              <a:buNone/>
            </a:pPr>
            <a:r>
              <a:rPr lang="tr-TR" dirty="0">
                <a:solidFill>
                  <a:schemeClr val="tx1"/>
                </a:solidFill>
              </a:rPr>
              <a:t>    x:Class="SDKSample.LayoutWindow"</a:t>
            </a:r>
          </a:p>
          <a:p>
            <a:pPr marL="0" indent="0">
              <a:buNone/>
            </a:pPr>
            <a:r>
              <a:rPr lang="tr-TR" dirty="0">
                <a:solidFill>
                  <a:schemeClr val="tx1"/>
                </a:solidFill>
              </a:rPr>
              <a:t>    </a:t>
            </a:r>
            <a:r>
              <a:rPr lang="tr-TR" dirty="0" err="1">
                <a:solidFill>
                  <a:schemeClr val="tx1"/>
                </a:solidFill>
              </a:rPr>
              <a:t>Title</a:t>
            </a:r>
            <a:r>
              <a:rPr lang="tr-TR" dirty="0">
                <a:solidFill>
                  <a:schemeClr val="tx1"/>
                </a:solidFill>
              </a:rPr>
              <a:t>="Layout </a:t>
            </a:r>
            <a:r>
              <a:rPr lang="tr-TR" dirty="0" err="1">
                <a:solidFill>
                  <a:schemeClr val="tx1"/>
                </a:solidFill>
              </a:rPr>
              <a:t>with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the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DockPanel</a:t>
            </a:r>
            <a:r>
              <a:rPr lang="tr-TR" dirty="0">
                <a:solidFill>
                  <a:schemeClr val="tx1"/>
                </a:solidFill>
              </a:rPr>
              <a:t>" </a:t>
            </a:r>
            <a:r>
              <a:rPr lang="tr-TR" dirty="0" err="1">
                <a:solidFill>
                  <a:schemeClr val="tx1"/>
                </a:solidFill>
              </a:rPr>
              <a:t>Height</a:t>
            </a:r>
            <a:r>
              <a:rPr lang="tr-TR" dirty="0">
                <a:solidFill>
                  <a:schemeClr val="tx1"/>
                </a:solidFill>
              </a:rPr>
              <a:t>="143" </a:t>
            </a:r>
            <a:r>
              <a:rPr lang="tr-TR" dirty="0" err="1">
                <a:solidFill>
                  <a:schemeClr val="tx1"/>
                </a:solidFill>
              </a:rPr>
              <a:t>Width</a:t>
            </a:r>
            <a:r>
              <a:rPr lang="tr-TR" dirty="0">
                <a:solidFill>
                  <a:schemeClr val="tx1"/>
                </a:solidFill>
              </a:rPr>
              <a:t>="319"&gt;</a:t>
            </a:r>
          </a:p>
          <a:p>
            <a:pPr marL="0" indent="0">
              <a:buNone/>
            </a:pPr>
            <a:endParaRPr lang="tr-TR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tr-TR" b="1" dirty="0" smtClean="0">
                <a:solidFill>
                  <a:schemeClr val="tx1"/>
                </a:solidFill>
              </a:rPr>
              <a:t>&lt;</a:t>
            </a:r>
            <a:r>
              <a:rPr lang="tr-TR" b="1" dirty="0" err="1">
                <a:solidFill>
                  <a:schemeClr val="tx1"/>
                </a:solidFill>
              </a:rPr>
              <a:t>DockPanel</a:t>
            </a:r>
            <a:r>
              <a:rPr lang="tr-TR" b="1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tr-TR" dirty="0">
                <a:solidFill>
                  <a:schemeClr val="tx1"/>
                </a:solidFill>
              </a:rPr>
              <a:t>    &lt;</a:t>
            </a:r>
            <a:r>
              <a:rPr lang="tr-TR" dirty="0" err="1">
                <a:solidFill>
                  <a:schemeClr val="tx1"/>
                </a:solidFill>
              </a:rPr>
              <a:t>TextBox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DockPanel.Dock</a:t>
            </a:r>
            <a:r>
              <a:rPr lang="tr-TR" b="1" dirty="0">
                <a:solidFill>
                  <a:schemeClr val="tx1"/>
                </a:solidFill>
              </a:rPr>
              <a:t>="Top"&gt;</a:t>
            </a:r>
            <a:r>
              <a:rPr lang="tr-TR" dirty="0" err="1">
                <a:solidFill>
                  <a:schemeClr val="tx1"/>
                </a:solidFill>
              </a:rPr>
              <a:t>Dock</a:t>
            </a:r>
            <a:r>
              <a:rPr lang="tr-TR" dirty="0">
                <a:solidFill>
                  <a:schemeClr val="tx1"/>
                </a:solidFill>
              </a:rPr>
              <a:t> = "Top"&lt;/</a:t>
            </a:r>
            <a:r>
              <a:rPr lang="tr-TR" dirty="0" err="1">
                <a:solidFill>
                  <a:schemeClr val="tx1"/>
                </a:solidFill>
              </a:rPr>
              <a:t>TextBox</a:t>
            </a:r>
            <a:r>
              <a:rPr lang="tr-TR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tr-TR" dirty="0">
                <a:solidFill>
                  <a:schemeClr val="tx1"/>
                </a:solidFill>
              </a:rPr>
              <a:t>    &lt;</a:t>
            </a:r>
            <a:r>
              <a:rPr lang="tr-TR" dirty="0" err="1">
                <a:solidFill>
                  <a:schemeClr val="tx1"/>
                </a:solidFill>
              </a:rPr>
              <a:t>TextBox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DockPanel.Dock</a:t>
            </a:r>
            <a:r>
              <a:rPr lang="tr-TR" b="1" dirty="0">
                <a:solidFill>
                  <a:schemeClr val="tx1"/>
                </a:solidFill>
              </a:rPr>
              <a:t>="</a:t>
            </a:r>
            <a:r>
              <a:rPr lang="tr-TR" b="1" dirty="0" err="1">
                <a:solidFill>
                  <a:schemeClr val="tx1"/>
                </a:solidFill>
              </a:rPr>
              <a:t>Bottom</a:t>
            </a:r>
            <a:r>
              <a:rPr lang="tr-TR" b="1" dirty="0">
                <a:solidFill>
                  <a:schemeClr val="tx1"/>
                </a:solidFill>
              </a:rPr>
              <a:t>"&gt;</a:t>
            </a:r>
            <a:r>
              <a:rPr lang="tr-TR" dirty="0" err="1">
                <a:solidFill>
                  <a:schemeClr val="tx1"/>
                </a:solidFill>
              </a:rPr>
              <a:t>Dock</a:t>
            </a:r>
            <a:r>
              <a:rPr lang="tr-TR" dirty="0">
                <a:solidFill>
                  <a:schemeClr val="tx1"/>
                </a:solidFill>
              </a:rPr>
              <a:t> = "</a:t>
            </a:r>
            <a:r>
              <a:rPr lang="tr-TR" dirty="0" err="1">
                <a:solidFill>
                  <a:schemeClr val="tx1"/>
                </a:solidFill>
              </a:rPr>
              <a:t>Bottom</a:t>
            </a:r>
            <a:r>
              <a:rPr lang="tr-TR" dirty="0">
                <a:solidFill>
                  <a:schemeClr val="tx1"/>
                </a:solidFill>
              </a:rPr>
              <a:t>"&lt;/</a:t>
            </a:r>
            <a:r>
              <a:rPr lang="tr-TR" dirty="0" err="1">
                <a:solidFill>
                  <a:schemeClr val="tx1"/>
                </a:solidFill>
              </a:rPr>
              <a:t>TextBox</a:t>
            </a:r>
            <a:r>
              <a:rPr lang="tr-TR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tr-TR" dirty="0">
                <a:solidFill>
                  <a:schemeClr val="tx1"/>
                </a:solidFill>
              </a:rPr>
              <a:t>    &lt;</a:t>
            </a:r>
            <a:r>
              <a:rPr lang="tr-TR" dirty="0" err="1">
                <a:solidFill>
                  <a:schemeClr val="tx1"/>
                </a:solidFill>
              </a:rPr>
              <a:t>TextBox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chemeClr val="tx1"/>
                </a:solidFill>
              </a:rPr>
              <a:t>DockPanel.Dock</a:t>
            </a:r>
            <a:r>
              <a:rPr lang="tr-TR" b="1" dirty="0">
                <a:solidFill>
                  <a:schemeClr val="tx1"/>
                </a:solidFill>
              </a:rPr>
              <a:t>="</a:t>
            </a:r>
            <a:r>
              <a:rPr lang="tr-TR" b="1" dirty="0" err="1">
                <a:solidFill>
                  <a:schemeClr val="tx1"/>
                </a:solidFill>
              </a:rPr>
              <a:t>Left</a:t>
            </a:r>
            <a:r>
              <a:rPr lang="tr-TR" b="1" dirty="0">
                <a:solidFill>
                  <a:schemeClr val="tx1"/>
                </a:solidFill>
              </a:rPr>
              <a:t>"&gt;</a:t>
            </a:r>
            <a:r>
              <a:rPr lang="tr-TR" dirty="0" err="1">
                <a:solidFill>
                  <a:schemeClr val="tx1"/>
                </a:solidFill>
              </a:rPr>
              <a:t>Dock</a:t>
            </a:r>
            <a:r>
              <a:rPr lang="tr-TR" dirty="0">
                <a:solidFill>
                  <a:schemeClr val="tx1"/>
                </a:solidFill>
              </a:rPr>
              <a:t> = "</a:t>
            </a:r>
            <a:r>
              <a:rPr lang="tr-TR" dirty="0" err="1">
                <a:solidFill>
                  <a:schemeClr val="tx1"/>
                </a:solidFill>
              </a:rPr>
              <a:t>Left</a:t>
            </a:r>
            <a:r>
              <a:rPr lang="tr-TR" dirty="0">
                <a:solidFill>
                  <a:schemeClr val="tx1"/>
                </a:solidFill>
              </a:rPr>
              <a:t>"&lt;/</a:t>
            </a:r>
            <a:r>
              <a:rPr lang="tr-TR" dirty="0" err="1">
                <a:solidFill>
                  <a:schemeClr val="tx1"/>
                </a:solidFill>
              </a:rPr>
              <a:t>TextBox</a:t>
            </a:r>
            <a:r>
              <a:rPr lang="tr-TR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tr-TR" dirty="0">
                <a:solidFill>
                  <a:schemeClr val="tx1"/>
                </a:solidFill>
              </a:rPr>
              <a:t>    &lt;</a:t>
            </a:r>
            <a:r>
              <a:rPr lang="tr-TR" dirty="0" err="1">
                <a:solidFill>
                  <a:schemeClr val="tx1"/>
                </a:solidFill>
              </a:rPr>
              <a:t>TextBox</a:t>
            </a:r>
            <a:r>
              <a:rPr lang="tr-TR" dirty="0">
                <a:solidFill>
                  <a:schemeClr val="tx1"/>
                </a:solidFill>
              </a:rPr>
              <a:t> Background="White"&gt;</a:t>
            </a:r>
            <a:r>
              <a:rPr lang="tr-TR" dirty="0" err="1">
                <a:solidFill>
                  <a:schemeClr val="tx1"/>
                </a:solidFill>
              </a:rPr>
              <a:t>This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TextBox</a:t>
            </a:r>
            <a:r>
              <a:rPr lang="tr-TR" dirty="0">
                <a:solidFill>
                  <a:schemeClr val="tx1"/>
                </a:solidFill>
              </a:rPr>
              <a:t> "</a:t>
            </a:r>
            <a:r>
              <a:rPr lang="tr-TR" dirty="0" err="1">
                <a:solidFill>
                  <a:schemeClr val="tx1"/>
                </a:solidFill>
              </a:rPr>
              <a:t>fills</a:t>
            </a:r>
            <a:r>
              <a:rPr lang="tr-TR" dirty="0">
                <a:solidFill>
                  <a:schemeClr val="tx1"/>
                </a:solidFill>
              </a:rPr>
              <a:t>" </a:t>
            </a:r>
            <a:r>
              <a:rPr lang="tr-TR" dirty="0" err="1">
                <a:solidFill>
                  <a:schemeClr val="tx1"/>
                </a:solidFill>
              </a:rPr>
              <a:t>the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remaining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tr-TR" dirty="0" err="1">
                <a:solidFill>
                  <a:schemeClr val="tx1"/>
                </a:solidFill>
              </a:rPr>
              <a:t>space</a:t>
            </a:r>
            <a:r>
              <a:rPr lang="tr-TR" dirty="0">
                <a:solidFill>
                  <a:schemeClr val="tx1"/>
                </a:solidFill>
              </a:rPr>
              <a:t>.&lt;/</a:t>
            </a:r>
            <a:r>
              <a:rPr lang="tr-TR" dirty="0" err="1">
                <a:solidFill>
                  <a:schemeClr val="tx1"/>
                </a:solidFill>
              </a:rPr>
              <a:t>TextBox</a:t>
            </a:r>
            <a:r>
              <a:rPr lang="tr-TR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tr-TR" dirty="0">
                <a:solidFill>
                  <a:schemeClr val="tx1"/>
                </a:solidFill>
              </a:rPr>
              <a:t>  </a:t>
            </a:r>
            <a:r>
              <a:rPr lang="tr-TR" b="1" dirty="0">
                <a:solidFill>
                  <a:schemeClr val="tx1"/>
                </a:solidFill>
              </a:rPr>
              <a:t>&lt;/</a:t>
            </a:r>
            <a:r>
              <a:rPr lang="tr-TR" b="1" dirty="0" err="1">
                <a:solidFill>
                  <a:schemeClr val="tx1"/>
                </a:solidFill>
              </a:rPr>
              <a:t>DockPanel</a:t>
            </a:r>
            <a:r>
              <a:rPr lang="tr-TR" b="1" dirty="0" smtClean="0">
                <a:solidFill>
                  <a:schemeClr val="tx1"/>
                </a:solidFill>
              </a:rPr>
              <a:t>&gt;</a:t>
            </a:r>
            <a:endParaRPr lang="tr-T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tr-TR" dirty="0">
                <a:solidFill>
                  <a:schemeClr val="tx1"/>
                </a:solidFill>
              </a:rPr>
              <a:t>&lt;/</a:t>
            </a:r>
            <a:r>
              <a:rPr lang="tr-TR" dirty="0" err="1">
                <a:solidFill>
                  <a:schemeClr val="tx1"/>
                </a:solidFill>
              </a:rPr>
              <a:t>Window</a:t>
            </a:r>
            <a:r>
              <a:rPr lang="tr-TR" dirty="0">
                <a:solidFill>
                  <a:schemeClr val="tx1"/>
                </a:solidFill>
              </a:rPr>
              <a:t>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924" y="2602820"/>
            <a:ext cx="3373762" cy="1649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5141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Herşey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ö</a:t>
            </a:r>
            <a:r>
              <a:rPr lang="en-US" dirty="0" err="1" smtClean="0">
                <a:solidFill>
                  <a:schemeClr val="tx1"/>
                </a:solidFill>
              </a:rPr>
              <a:t>nce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</a:t>
            </a:r>
            <a:r>
              <a:rPr lang="en-US" dirty="0" err="1" smtClean="0">
                <a:solidFill>
                  <a:schemeClr val="tx1"/>
                </a:solidFill>
              </a:rPr>
              <a:t>ir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</a:t>
            </a:r>
            <a:r>
              <a:rPr lang="en-US" dirty="0" err="1" smtClean="0">
                <a:solidFill>
                  <a:schemeClr val="tx1"/>
                </a:solidFill>
              </a:rPr>
              <a:t>oz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</a:t>
            </a:r>
            <a:r>
              <a:rPr lang="en-US" dirty="0" err="1" smtClean="0">
                <a:solidFill>
                  <a:schemeClr val="tx1"/>
                </a:solidFill>
              </a:rPr>
              <a:t>ulutu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ile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</a:t>
            </a:r>
            <a:r>
              <a:rPr lang="en-US" dirty="0" err="1" smtClean="0">
                <a:solidFill>
                  <a:schemeClr val="tx1"/>
                </a:solidFill>
              </a:rPr>
              <a:t>aşladı</a:t>
            </a:r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61871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Windows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İşletim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Sistemi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masaüstü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bilgisayarlara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yönelik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tasarlandığı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için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yıllar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boyunca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birçok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masaüstü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API’sinin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ortaya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çıktı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API’lerin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her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biri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aynı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sorunun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çözümüne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odaklandı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 </a:t>
            </a:r>
            <a:r>
              <a:rPr lang="en-US" b="1" u="sng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uygulaması</a:t>
            </a:r>
            <a:r>
              <a:rPr 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oluşturma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.NET 1.0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yayımlanmadan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önce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geliştiriciler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uygulamalarını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unmanaged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API’ler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ile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kodlamışlardır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ANSI C/Win32: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Çok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performanslı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çok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karmaşık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nesne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yönelimli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değil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C++/MFC: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Çok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performanslı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çok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karmaşık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nesne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yönelimli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denilebilir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Basic 6.0: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Basit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hızlı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uygulama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geliştirilebiliyor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daha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az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performanslı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C++’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daha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az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nesne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yönelimli</a:t>
            </a:r>
            <a:endParaRPr lang="en-US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641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tr-T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882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</a:t>
            </a:r>
            <a:r>
              <a:rPr lang="en-US" dirty="0" err="1" smtClean="0"/>
              <a:t>ile</a:t>
            </a:r>
            <a:r>
              <a:rPr lang="en-US" dirty="0" smtClean="0"/>
              <a:t> Windows </a:t>
            </a:r>
            <a:r>
              <a:rPr lang="en-US" dirty="0" err="1" smtClean="0"/>
              <a:t>Form’un</a:t>
            </a:r>
            <a:r>
              <a:rPr lang="en-US" dirty="0" smtClean="0"/>
              <a:t> </a:t>
            </a:r>
            <a:r>
              <a:rPr lang="en-US" dirty="0" err="1" smtClean="0"/>
              <a:t>Çıkışı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NET’in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ortaya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çıkmasından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sonra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</a:t>
            </a:r>
            <a:r>
              <a:rPr lang="en-US" sz="3200" b="1" u="sng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’lar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masaüstü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uygulamaları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için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vazgeçilmez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olmuştur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lvl="1"/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Oldukça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basit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tamamen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OO-</a:t>
            </a: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temelli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API.</a:t>
            </a:r>
          </a:p>
          <a:p>
            <a:pPr lvl="1"/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 </a:t>
            </a: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veya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Visual Basic </a:t>
            </a: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ile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kodlanabiliyor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/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Özel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kontroller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oluşturulabiliyor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/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Etkileşimli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web </a:t>
            </a: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sayfalarının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kodlanmasında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oynayan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Active-X </a:t>
            </a: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kontrollerini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bünyesinde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barındırabiliyor</a:t>
            </a:r>
            <a:r>
              <a:rPr lang="en-US" sz="2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/>
            <a:endParaRPr lang="en-US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tr-TR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359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Peki</a:t>
            </a:r>
            <a:r>
              <a:rPr lang="en-US" dirty="0" smtClean="0"/>
              <a:t> </a:t>
            </a:r>
            <a:r>
              <a:rPr lang="en-US" dirty="0" err="1" smtClean="0"/>
              <a:t>WinForm’un</a:t>
            </a:r>
            <a:r>
              <a:rPr lang="en-US" dirty="0" smtClean="0"/>
              <a:t> </a:t>
            </a:r>
            <a:r>
              <a:rPr lang="en-US" dirty="0" err="1"/>
              <a:t>Z</a:t>
            </a:r>
            <a:r>
              <a:rPr lang="en-US" dirty="0" err="1" smtClean="0"/>
              <a:t>ararı</a:t>
            </a:r>
            <a:r>
              <a:rPr lang="en-US" dirty="0" smtClean="0"/>
              <a:t> </a:t>
            </a:r>
            <a:r>
              <a:rPr lang="en-US" dirty="0" err="1"/>
              <a:t>N</a:t>
            </a:r>
            <a:r>
              <a:rPr lang="en-US" dirty="0" err="1" smtClean="0"/>
              <a:t>edir</a:t>
            </a:r>
            <a:r>
              <a:rPr lang="en-US" dirty="0" smtClean="0"/>
              <a:t>?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422401"/>
            <a:ext cx="10233800" cy="2133600"/>
          </a:xfrm>
        </p:spPr>
        <p:txBody>
          <a:bodyPr>
            <a:normAutofit lnSpcReduction="10000"/>
          </a:bodyPr>
          <a:lstStyle/>
          <a:p>
            <a:r>
              <a:rPr lang="en-US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Winform’larda</a:t>
            </a:r>
            <a:r>
              <a:rPr lang="en-US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API </a:t>
            </a:r>
            <a:r>
              <a:rPr lang="en-US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olarak</a:t>
            </a:r>
            <a:r>
              <a:rPr lang="en-US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hiçbir</a:t>
            </a:r>
            <a:r>
              <a:rPr lang="en-US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hata</a:t>
            </a:r>
            <a:r>
              <a:rPr lang="en-US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yoktur</a:t>
            </a:r>
            <a:r>
              <a:rPr lang="en-US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en-US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Ancak</a:t>
            </a:r>
            <a:r>
              <a:rPr lang="en-US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zengin</a:t>
            </a:r>
            <a:r>
              <a:rPr lang="en-US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kullanıcı</a:t>
            </a:r>
            <a:r>
              <a:rPr lang="en-US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arayüzü</a:t>
            </a:r>
            <a:r>
              <a:rPr lang="en-US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oluşturmak</a:t>
            </a:r>
            <a:r>
              <a:rPr lang="en-US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istediğimizde</a:t>
            </a:r>
            <a:r>
              <a:rPr lang="en-US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işin</a:t>
            </a:r>
            <a:r>
              <a:rPr lang="en-US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rengi</a:t>
            </a:r>
            <a:r>
              <a:rPr lang="en-US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5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değişir</a:t>
            </a:r>
            <a:r>
              <a:rPr lang="en-US" sz="25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/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Entegre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video, 2D-3D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grafikler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fixed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dökümanlar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(PDF gibi)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içeren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uygulama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yapmak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istediğimizde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çeşitli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farklı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türde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API’ler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kullanmak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zorunda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kalırız</a:t>
            </a:r>
            <a:r>
              <a:rPr 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tr-T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56001"/>
            <a:ext cx="7200249" cy="3057298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0800000">
            <a:off x="8038449" y="3556001"/>
            <a:ext cx="481437" cy="3057298"/>
          </a:xfrm>
          <a:prstGeom prst="leftBrace">
            <a:avLst/>
          </a:prstGeom>
          <a:ln w="25400" cmpd="thinThick"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853715" y="3705793"/>
            <a:ext cx="2810913" cy="27577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solidFill>
                  <a:schemeClr val="tx1"/>
                </a:solidFill>
              </a:rPr>
              <a:t>* </a:t>
            </a:r>
            <a:r>
              <a:rPr lang="en-US" sz="2200" dirty="0" err="1" smtClean="0">
                <a:solidFill>
                  <a:schemeClr val="tx1"/>
                </a:solidFill>
              </a:rPr>
              <a:t>Buradaki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temel</a:t>
            </a:r>
            <a:r>
              <a:rPr lang="en-US" sz="2200" dirty="0">
                <a:solidFill>
                  <a:schemeClr val="tx1"/>
                </a:solidFill>
              </a:rPr>
              <a:t> problem API </a:t>
            </a:r>
            <a:r>
              <a:rPr lang="en-US" sz="2200" b="1" dirty="0" err="1">
                <a:solidFill>
                  <a:schemeClr val="tx1"/>
                </a:solidFill>
              </a:rPr>
              <a:t>karmaşıklığının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oluşması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r>
              <a:rPr lang="en-US" sz="2200" dirty="0" smtClean="0">
                <a:solidFill>
                  <a:schemeClr val="tx1"/>
                </a:solidFill>
              </a:rPr>
              <a:t>* Her </a:t>
            </a:r>
            <a:r>
              <a:rPr lang="en-US" sz="2200" dirty="0">
                <a:solidFill>
                  <a:schemeClr val="tx1"/>
                </a:solidFill>
              </a:rPr>
              <a:t>API </a:t>
            </a:r>
            <a:r>
              <a:rPr lang="en-US" sz="2200" dirty="0" err="1">
                <a:solidFill>
                  <a:schemeClr val="tx1"/>
                </a:solidFill>
              </a:rPr>
              <a:t>çok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farklı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b="1" dirty="0" err="1">
                <a:solidFill>
                  <a:schemeClr val="tx1"/>
                </a:solidFill>
              </a:rPr>
              <a:t>türde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ve</a:t>
            </a:r>
            <a:r>
              <a:rPr lang="en-US" sz="2200" dirty="0">
                <a:solidFill>
                  <a:schemeClr val="tx1"/>
                </a:solidFill>
              </a:rPr>
              <a:t> her </a:t>
            </a:r>
            <a:r>
              <a:rPr lang="en-US" sz="2200" dirty="0" err="1">
                <a:solidFill>
                  <a:schemeClr val="tx1"/>
                </a:solidFill>
              </a:rPr>
              <a:t>birini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kullanmak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için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farklı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b="1" dirty="0" err="1" smtClean="0">
                <a:solidFill>
                  <a:schemeClr val="tx1"/>
                </a:solidFill>
              </a:rPr>
              <a:t>stratejiler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gerekiyor</a:t>
            </a:r>
            <a:endParaRPr lang="tr-TR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75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2000" b="-3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smtClean="0"/>
              <a:t>Microsoft </a:t>
            </a:r>
            <a:r>
              <a:rPr lang="en-US" dirty="0" err="1" smtClean="0"/>
              <a:t>WPF’i</a:t>
            </a:r>
            <a:r>
              <a:rPr lang="en-US" dirty="0" smtClean="0"/>
              <a:t> </a:t>
            </a:r>
            <a:r>
              <a:rPr lang="en-US" dirty="0" err="1"/>
              <a:t>yarattı</a:t>
            </a:r>
            <a:r>
              <a:rPr lang="en-US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WPF(Windows Presentation Foundation</a:t>
            </a:r>
            <a:r>
              <a:rPr lang="en-US" sz="4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görsel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açıdan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etkileyici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kullanıcı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arayüzleri</a:t>
            </a:r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oluşturmayı</a:t>
            </a:r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sağlayan</a:t>
            </a:r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</a:t>
            </a:r>
            <a:r>
              <a:rPr lang="en-US" sz="4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masaüstü</a:t>
            </a:r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uygulamalarının</a:t>
            </a:r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geliştirimi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için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üretilen</a:t>
            </a:r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yeni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nesil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sunum</a:t>
            </a:r>
            <a:r>
              <a:rPr lang="en-US" sz="4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sistemidir</a:t>
            </a:r>
            <a:r>
              <a:rPr lang="en-US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86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WPF’in</a:t>
            </a:r>
            <a:r>
              <a:rPr lang="en-US" dirty="0" smtClean="0"/>
              <a:t> </a:t>
            </a:r>
            <a:r>
              <a:rPr lang="en-US" dirty="0" err="1" smtClean="0"/>
              <a:t>yararları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.NET 3.0’ın </a:t>
            </a:r>
            <a:r>
              <a:rPr lang="en-US" dirty="0" err="1" smtClean="0">
                <a:solidFill>
                  <a:schemeClr val="tx1"/>
                </a:solidFill>
              </a:rPr>
              <a:t>gelmesi</a:t>
            </a:r>
            <a:r>
              <a:rPr lang="en-US" dirty="0" smtClean="0">
                <a:solidFill>
                  <a:schemeClr val="tx1"/>
                </a:solidFill>
              </a:rPr>
              <a:t>(2006’da) </a:t>
            </a:r>
            <a:r>
              <a:rPr lang="en-US" dirty="0" err="1" smtClean="0">
                <a:solidFill>
                  <a:schemeClr val="tx1"/>
                </a:solidFill>
              </a:rPr>
              <a:t>ile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birlikte</a:t>
            </a:r>
            <a:r>
              <a:rPr lang="en-US" dirty="0" smtClean="0">
                <a:solidFill>
                  <a:schemeClr val="tx1"/>
                </a:solidFill>
              </a:rPr>
              <a:t>, Microsoft </a:t>
            </a:r>
            <a:r>
              <a:rPr lang="en-US" dirty="0" err="1" smtClean="0">
                <a:solidFill>
                  <a:schemeClr val="tx1"/>
                </a:solidFill>
              </a:rPr>
              <a:t>tüm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API’leri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tek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bir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birleştirilmiş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modele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entegre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eden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yepyeni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bir</a:t>
            </a:r>
            <a:r>
              <a:rPr lang="en-US" dirty="0" smtClean="0">
                <a:solidFill>
                  <a:schemeClr val="tx1"/>
                </a:solidFill>
              </a:rPr>
              <a:t> GUI </a:t>
            </a:r>
            <a:r>
              <a:rPr lang="en-US" dirty="0" err="1" smtClean="0">
                <a:solidFill>
                  <a:schemeClr val="tx1"/>
                </a:solidFill>
              </a:rPr>
              <a:t>API’si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olan</a:t>
            </a:r>
            <a:r>
              <a:rPr lang="en-US" dirty="0" smtClean="0">
                <a:solidFill>
                  <a:schemeClr val="tx1"/>
                </a:solidFill>
              </a:rPr>
              <a:t> WPF’I </a:t>
            </a:r>
            <a:r>
              <a:rPr lang="en-US" dirty="0" err="1" smtClean="0">
                <a:solidFill>
                  <a:schemeClr val="tx1"/>
                </a:solidFill>
              </a:rPr>
              <a:t>çıkarttı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tr-TR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81" y="3556000"/>
            <a:ext cx="7221768" cy="3057299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10800000">
            <a:off x="8038449" y="3556001"/>
            <a:ext cx="481437" cy="3057298"/>
          </a:xfrm>
          <a:prstGeom prst="leftBrace">
            <a:avLst/>
          </a:prstGeom>
          <a:ln w="25400" cmpd="thinThick">
            <a:tailEnd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824687" y="4242821"/>
            <a:ext cx="2832432" cy="168365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solidFill>
                  <a:schemeClr val="tx1"/>
                </a:solidFill>
              </a:rPr>
              <a:t>* </a:t>
            </a:r>
            <a:r>
              <a:rPr lang="en-US" sz="2200" dirty="0" err="1">
                <a:solidFill>
                  <a:schemeClr val="tx1"/>
                </a:solidFill>
              </a:rPr>
              <a:t>D</a:t>
            </a:r>
            <a:r>
              <a:rPr lang="en-US" sz="2200" dirty="0" err="1" smtClean="0">
                <a:solidFill>
                  <a:schemeClr val="tx1"/>
                </a:solidFill>
              </a:rPr>
              <a:t>aha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iyi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bir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yaklaşım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geldi</a:t>
            </a:r>
            <a:endParaRPr lang="en-US" sz="22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200" dirty="0" smtClean="0">
                <a:solidFill>
                  <a:schemeClr val="tx1"/>
                </a:solidFill>
              </a:rPr>
              <a:t>* </a:t>
            </a:r>
            <a:r>
              <a:rPr lang="en-US" sz="2200" dirty="0" err="1" smtClean="0">
                <a:solidFill>
                  <a:schemeClr val="tx1"/>
                </a:solidFill>
              </a:rPr>
              <a:t>Sonunda</a:t>
            </a:r>
            <a:r>
              <a:rPr lang="en-US" sz="2200" dirty="0" smtClean="0">
                <a:solidFill>
                  <a:schemeClr val="tx1"/>
                </a:solidFill>
              </a:rPr>
              <a:t>, her </a:t>
            </a:r>
            <a:r>
              <a:rPr lang="en-US" sz="2200" dirty="0" err="1" smtClean="0">
                <a:solidFill>
                  <a:schemeClr val="tx1"/>
                </a:solidFill>
              </a:rPr>
              <a:t>tür</a:t>
            </a:r>
            <a:r>
              <a:rPr lang="en-US" sz="2200" dirty="0" smtClean="0">
                <a:solidFill>
                  <a:schemeClr val="tx1"/>
                </a:solidFill>
              </a:rPr>
              <a:t> GUI </a:t>
            </a:r>
            <a:r>
              <a:rPr lang="en-US" sz="2200" dirty="0" err="1" smtClean="0">
                <a:solidFill>
                  <a:schemeClr val="tx1"/>
                </a:solidFill>
              </a:rPr>
              <a:t>uygulaması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için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tek</a:t>
            </a:r>
            <a:r>
              <a:rPr lang="en-US" sz="2200" dirty="0" smtClean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bir</a:t>
            </a:r>
            <a:r>
              <a:rPr lang="en-US" sz="2200" dirty="0" smtClean="0">
                <a:solidFill>
                  <a:schemeClr val="tx1"/>
                </a:solidFill>
              </a:rPr>
              <a:t> API </a:t>
            </a:r>
            <a:r>
              <a:rPr lang="en-US" sz="2200" dirty="0" err="1" smtClean="0">
                <a:solidFill>
                  <a:schemeClr val="tx1"/>
                </a:solidFill>
              </a:rPr>
              <a:t>kullanmak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 smtClean="0">
                <a:solidFill>
                  <a:schemeClr val="tx1"/>
                </a:solidFill>
              </a:rPr>
              <a:t>yetiyor</a:t>
            </a:r>
            <a:r>
              <a:rPr lang="en-US" sz="2200" dirty="0" smtClean="0">
                <a:solidFill>
                  <a:schemeClr val="tx1"/>
                </a:solidFill>
              </a:rPr>
              <a:t>. </a:t>
            </a:r>
            <a:endParaRPr lang="tr-TR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2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WPF’in</a:t>
            </a:r>
            <a:r>
              <a:rPr lang="en-US" dirty="0" smtClean="0"/>
              <a:t> </a:t>
            </a:r>
            <a:r>
              <a:rPr lang="en-US" dirty="0" err="1" smtClean="0"/>
              <a:t>Getirdiği</a:t>
            </a:r>
            <a:r>
              <a:rPr lang="en-US" dirty="0" smtClean="0"/>
              <a:t> </a:t>
            </a:r>
            <a:r>
              <a:rPr lang="en-US" dirty="0" err="1" smtClean="0"/>
              <a:t>yenilikler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Görsel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olarak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daha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modern</a:t>
            </a:r>
          </a:p>
          <a:p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Kullanıcı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ile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daha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fazla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etkileşim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</a:t>
            </a:r>
            <a:endParaRPr lang="en-US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İçerik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sunumunda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daha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esnek</a:t>
            </a:r>
            <a:endParaRPr lang="en-US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Ses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görüntü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gibi media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ortamlarının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işletilmesi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daha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kolay</a:t>
            </a:r>
            <a:endParaRPr lang="en-US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Zengin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içerikli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uygulama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geliştirmek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daha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basit</a:t>
            </a:r>
            <a:endParaRPr 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624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4000" b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WPF’ten</a:t>
            </a:r>
            <a:r>
              <a:rPr lang="en-US" dirty="0" smtClean="0"/>
              <a:t> </a:t>
            </a:r>
            <a:r>
              <a:rPr lang="en-US" dirty="0" err="1" smtClean="0"/>
              <a:t>önce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462400" cy="4720319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ygulamalarımızda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görüntü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sesler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GDI/GDI+(Graphic Device Interface)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kütüphanelerini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kullanarak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yapılmaktaydı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endParaRPr lang="en-US" sz="3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Bu;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görüntüleme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çizim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ses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işlemlerinin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u="sng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işlemci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tarafından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yapılması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demekti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durum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işlemciye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ekstra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yük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getirdiğinden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ciddi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performans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kayıplarına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yol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açıyordu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</a:p>
          <a:p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Özellikle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görüntü</a:t>
            </a:r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işleme</a:t>
            </a: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yapılırken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işlemcinin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yorularak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aşırı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ısınmasına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yol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açıyordu</a:t>
            </a:r>
            <a:r>
              <a:rPr lang="en-US" sz="3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931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TC104033923[[fn=Depth]]</Template>
  <TotalTime>4280</TotalTime>
  <Words>1355</Words>
  <Application>Microsoft Office PowerPoint</Application>
  <PresentationFormat>Widescreen</PresentationFormat>
  <Paragraphs>150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Corbel</vt:lpstr>
      <vt:lpstr>Depth</vt:lpstr>
      <vt:lpstr>WPF Programlama</vt:lpstr>
      <vt:lpstr>Hedefler</vt:lpstr>
      <vt:lpstr>Herşey önce bir toz bulutu ile başladı</vt:lpstr>
      <vt:lpstr>.NET ile Windows Form’un Çıkışı</vt:lpstr>
      <vt:lpstr>Peki WinForm’un Zararı Nedir?</vt:lpstr>
      <vt:lpstr>Ve Microsoft WPF’i yarattı…</vt:lpstr>
      <vt:lpstr>WPF’in yararları</vt:lpstr>
      <vt:lpstr>WPF’in Getirdiği yenilikler</vt:lpstr>
      <vt:lpstr>WPF’ten önce</vt:lpstr>
      <vt:lpstr>WPF’ten önce</vt:lpstr>
      <vt:lpstr>WPF ile</vt:lpstr>
      <vt:lpstr>PowerPoint Presentation</vt:lpstr>
      <vt:lpstr>WPF’ten Önce</vt:lpstr>
      <vt:lpstr>WPF ile</vt:lpstr>
      <vt:lpstr>  WPF  vs. Windows Forms</vt:lpstr>
      <vt:lpstr>WPF ile Programlama</vt:lpstr>
      <vt:lpstr>Markup ve Code-behind</vt:lpstr>
      <vt:lpstr>Code-behind Avantajları</vt:lpstr>
      <vt:lpstr>XAML yapısı</vt:lpstr>
      <vt:lpstr>XAML yapısı</vt:lpstr>
      <vt:lpstr>XAML yapısı</vt:lpstr>
      <vt:lpstr>Code-Behind</vt:lpstr>
      <vt:lpstr>Code-Behind</vt:lpstr>
      <vt:lpstr>Code-Behind</vt:lpstr>
      <vt:lpstr>Code-Behind</vt:lpstr>
      <vt:lpstr>Kontroller</vt:lpstr>
      <vt:lpstr>Layout (Düzen)</vt:lpstr>
      <vt:lpstr>Layout (Düzen)</vt:lpstr>
      <vt:lpstr>Bir DockPanel Kullanımı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WPF Programlama</dc:title>
  <dc:creator>zafer ayan</dc:creator>
  <cp:lastModifiedBy>zafer ayan</cp:lastModifiedBy>
  <cp:revision>70</cp:revision>
  <dcterms:created xsi:type="dcterms:W3CDTF">2013-11-29T19:37:40Z</dcterms:created>
  <dcterms:modified xsi:type="dcterms:W3CDTF">2013-12-05T16:24:02Z</dcterms:modified>
</cp:coreProperties>
</file>